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sldIdLst>
    <p:sldId id="256" r:id="rId2"/>
    <p:sldId id="258" r:id="rId3"/>
    <p:sldId id="259" r:id="rId4"/>
    <p:sldId id="260" r:id="rId5"/>
    <p:sldId id="261" r:id="rId6"/>
    <p:sldId id="262" r:id="rId7"/>
    <p:sldId id="265" r:id="rId8"/>
    <p:sldId id="266" r:id="rId9"/>
    <p:sldId id="267" r:id="rId10"/>
    <p:sldId id="268" r:id="rId11"/>
    <p:sldId id="269" r:id="rId12"/>
    <p:sldId id="270" r:id="rId13"/>
    <p:sldId id="271" r:id="rId14"/>
    <p:sldId id="272" r:id="rId15"/>
    <p:sldId id="273" r:id="rId16"/>
    <p:sldId id="274" r:id="rId17"/>
    <p:sldId id="264"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3" d="100"/>
          <a:sy n="83" d="100"/>
        </p:scale>
        <p:origin x="12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12/10/2020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89090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12/10/2020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45704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12/10/2020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8747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12/10/2020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317771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12/10/2020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56222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12/10/2020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7515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12/10/2020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2296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12/10/2020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6189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12/10/2020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933297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12/10/2020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5089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12/10/2020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946795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12/10/2020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9757296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46" r:id="rId5"/>
    <p:sldLayoutId id="2147483751" r:id="rId6"/>
    <p:sldLayoutId id="2147483747" r:id="rId7"/>
    <p:sldLayoutId id="2147483748" r:id="rId8"/>
    <p:sldLayoutId id="2147483749" r:id="rId9"/>
    <p:sldLayoutId id="2147483750" r:id="rId10"/>
    <p:sldLayoutId id="2147483752"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ons.gov.uk/peoplepopulationandcommunity/populationandmigration/populationestimates/datasets/populationestimatesforukenglandandwalesscotlandandnorthernireland/mid2019april2020localauthoritydistrictcodes"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data.london.gov.uk/dataset/recorded_crime_summar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30103171-0BA0-4AF0-AF05-04AFA1A4A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a:extLst>
              <a:ext uri="{FF2B5EF4-FFF2-40B4-BE49-F238E27FC236}">
                <a16:creationId xmlns:a16="http://schemas.microsoft.com/office/drawing/2014/main" id="{99C9225B-9BCF-4315-ABDD-F8F68EAD7E23}"/>
              </a:ext>
            </a:extLst>
          </p:cNvPr>
          <p:cNvPicPr>
            <a:picLocks noChangeAspect="1"/>
          </p:cNvPicPr>
          <p:nvPr/>
        </p:nvPicPr>
        <p:blipFill rotWithShape="1">
          <a:blip r:embed="rId2"/>
          <a:srcRect l="22525" r="31120" b="-1"/>
          <a:stretch/>
        </p:blipFill>
        <p:spPr>
          <a:xfrm>
            <a:off x="20" y="10"/>
            <a:ext cx="4762480" cy="6857989"/>
          </a:xfrm>
          <a:prstGeom prst="rect">
            <a:avLst/>
          </a:prstGeom>
        </p:spPr>
      </p:pic>
      <p:sp>
        <p:nvSpPr>
          <p:cNvPr id="25" name="Rectangle 10">
            <a:extLst>
              <a:ext uri="{FF2B5EF4-FFF2-40B4-BE49-F238E27FC236}">
                <a16:creationId xmlns:a16="http://schemas.microsoft.com/office/drawing/2014/main" id="{E128B901-D4EA-4C4D-A150-23D2A6DEC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9459" y="1"/>
            <a:ext cx="7482541"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2">
            <a:extLst>
              <a:ext uri="{FF2B5EF4-FFF2-40B4-BE49-F238E27FC236}">
                <a16:creationId xmlns:a16="http://schemas.microsoft.com/office/drawing/2014/main" id="{A760B08A-B322-4C79-AB6D-7E4246352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685800"/>
            <a:ext cx="6099101" cy="5486400"/>
          </a:xfrm>
          <a:prstGeom prst="rect">
            <a:avLst/>
          </a:prstGeom>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5546A-C939-4879-9FD3-9BB43ECF9CDB}"/>
              </a:ext>
            </a:extLst>
          </p:cNvPr>
          <p:cNvSpPr>
            <a:spLocks noGrp="1"/>
          </p:cNvSpPr>
          <p:nvPr>
            <p:ph type="ctrTitle"/>
          </p:nvPr>
        </p:nvSpPr>
        <p:spPr>
          <a:xfrm>
            <a:off x="6096000" y="1371599"/>
            <a:ext cx="4762500" cy="2360429"/>
          </a:xfrm>
        </p:spPr>
        <p:txBody>
          <a:bodyPr>
            <a:normAutofit/>
          </a:body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The Greater London Borough Analysis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dirty="0"/>
          </a:p>
        </p:txBody>
      </p:sp>
      <p:sp>
        <p:nvSpPr>
          <p:cNvPr id="3" name="Subtitle 2">
            <a:extLst>
              <a:ext uri="{FF2B5EF4-FFF2-40B4-BE49-F238E27FC236}">
                <a16:creationId xmlns:a16="http://schemas.microsoft.com/office/drawing/2014/main" id="{5A1E1CDE-3168-4CB4-903F-AB0A88372A73}"/>
              </a:ext>
            </a:extLst>
          </p:cNvPr>
          <p:cNvSpPr>
            <a:spLocks noGrp="1"/>
          </p:cNvSpPr>
          <p:nvPr>
            <p:ph type="subTitle" idx="1"/>
          </p:nvPr>
        </p:nvSpPr>
        <p:spPr>
          <a:xfrm>
            <a:off x="6096000" y="4114800"/>
            <a:ext cx="4762500" cy="1371601"/>
          </a:xfrm>
        </p:spPr>
        <p:txBody>
          <a:bodyPr>
            <a:normAutofit/>
          </a:bodyPr>
          <a:lstStyle/>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Enyinna Echetanna Egejuru</a:t>
            </a:r>
          </a:p>
          <a:p>
            <a:pPr algn="ct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December 2020</a:t>
            </a:r>
          </a:p>
          <a:p>
            <a:endParaRPr lang="en-GB" dirty="0"/>
          </a:p>
        </p:txBody>
      </p:sp>
    </p:spTree>
    <p:extLst>
      <p:ext uri="{BB962C8B-B14F-4D97-AF65-F5344CB8AC3E}">
        <p14:creationId xmlns:p14="http://schemas.microsoft.com/office/powerpoint/2010/main" val="288400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351412" y="1489239"/>
            <a:ext cx="6645922" cy="845224"/>
          </a:xfrm>
        </p:spPr>
        <p:txBody>
          <a:bodyPr>
            <a:normAutofit fontScale="625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Crime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Plotting the above information on a map we have the following choropleth visualization below which shows the crimes committed by borough overlayed with the category of crime committed.</a:t>
            </a:r>
          </a:p>
        </p:txBody>
      </p:sp>
      <p:pic>
        <p:nvPicPr>
          <p:cNvPr id="10" name="Picture 9">
            <a:extLst>
              <a:ext uri="{FF2B5EF4-FFF2-40B4-BE49-F238E27FC236}">
                <a16:creationId xmlns:a16="http://schemas.microsoft.com/office/drawing/2014/main" id="{FDC2EBB4-A8DE-43E3-821C-C18AA345BFB4}"/>
              </a:ext>
            </a:extLst>
          </p:cNvPr>
          <p:cNvPicPr/>
          <p:nvPr/>
        </p:nvPicPr>
        <p:blipFill>
          <a:blip r:embed="rId3"/>
          <a:stretch>
            <a:fillRect/>
          </a:stretch>
        </p:blipFill>
        <p:spPr>
          <a:xfrm>
            <a:off x="4925695" y="2426079"/>
            <a:ext cx="5731510" cy="3213100"/>
          </a:xfrm>
          <a:prstGeom prst="rect">
            <a:avLst/>
          </a:prstGeom>
        </p:spPr>
      </p:pic>
    </p:spTree>
    <p:extLst>
      <p:ext uri="{BB962C8B-B14F-4D97-AF65-F5344CB8AC3E}">
        <p14:creationId xmlns:p14="http://schemas.microsoft.com/office/powerpoint/2010/main" val="169055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351412" y="1489239"/>
            <a:ext cx="6645922" cy="845224"/>
          </a:xfrm>
        </p:spPr>
        <p:txBody>
          <a:bodyPr>
            <a:normAutofit fontScale="550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Crime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Delving deeper we breakdown the highest reported category of crime – Violence Against the Person and we see that Westminster is the borough where such case is being reported the most followed by Croydon then Newham.</a:t>
            </a:r>
          </a:p>
        </p:txBody>
      </p:sp>
      <p:pic>
        <p:nvPicPr>
          <p:cNvPr id="8" name="Picture 7">
            <a:extLst>
              <a:ext uri="{FF2B5EF4-FFF2-40B4-BE49-F238E27FC236}">
                <a16:creationId xmlns:a16="http://schemas.microsoft.com/office/drawing/2014/main" id="{433A6E0A-D6AD-42B1-A7BD-D45440794F09}"/>
              </a:ext>
            </a:extLst>
          </p:cNvPr>
          <p:cNvPicPr/>
          <p:nvPr/>
        </p:nvPicPr>
        <p:blipFill>
          <a:blip r:embed="rId3"/>
          <a:stretch>
            <a:fillRect/>
          </a:stretch>
        </p:blipFill>
        <p:spPr>
          <a:xfrm>
            <a:off x="4925695" y="2214144"/>
            <a:ext cx="5731510" cy="3917950"/>
          </a:xfrm>
          <a:prstGeom prst="rect">
            <a:avLst/>
          </a:prstGeom>
        </p:spPr>
      </p:pic>
    </p:spTree>
    <p:extLst>
      <p:ext uri="{BB962C8B-B14F-4D97-AF65-F5344CB8AC3E}">
        <p14:creationId xmlns:p14="http://schemas.microsoft.com/office/powerpoint/2010/main" val="235155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351412" y="1489239"/>
            <a:ext cx="6645922" cy="845224"/>
          </a:xfrm>
        </p:spPr>
        <p:txBody>
          <a:bodyPr>
            <a:normAutofit fontScale="625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Crime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On the other hand, when looking at the borough of Westminster we see that the most reported crime is Theft, followed by Violence Against the Person with the least case as robbery.</a:t>
            </a:r>
          </a:p>
        </p:txBody>
      </p:sp>
      <p:pic>
        <p:nvPicPr>
          <p:cNvPr id="10" name="Picture 9">
            <a:extLst>
              <a:ext uri="{FF2B5EF4-FFF2-40B4-BE49-F238E27FC236}">
                <a16:creationId xmlns:a16="http://schemas.microsoft.com/office/drawing/2014/main" id="{B8EB53D8-DF37-49CD-9AC6-F45C2D97F816}"/>
              </a:ext>
            </a:extLst>
          </p:cNvPr>
          <p:cNvPicPr/>
          <p:nvPr/>
        </p:nvPicPr>
        <p:blipFill>
          <a:blip r:embed="rId3"/>
          <a:stretch>
            <a:fillRect/>
          </a:stretch>
        </p:blipFill>
        <p:spPr>
          <a:xfrm>
            <a:off x="4865410" y="2334463"/>
            <a:ext cx="5731510" cy="3688715"/>
          </a:xfrm>
          <a:prstGeom prst="rect">
            <a:avLst/>
          </a:prstGeom>
        </p:spPr>
      </p:pic>
    </p:spTree>
    <p:extLst>
      <p:ext uri="{BB962C8B-B14F-4D97-AF65-F5344CB8AC3E}">
        <p14:creationId xmlns:p14="http://schemas.microsoft.com/office/powerpoint/2010/main" val="3119535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351412" y="1489239"/>
            <a:ext cx="6645922" cy="845224"/>
          </a:xfrm>
        </p:spPr>
        <p:txBody>
          <a:bodyPr>
            <a:normAutofit fontScale="625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Crime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Nominalising the crimes committed by the population of each individual borough we see that Westminster also ranks the highest followed by Kensington and Chelsea and the least is Richmond upon Thames. </a:t>
            </a:r>
          </a:p>
        </p:txBody>
      </p:sp>
      <p:pic>
        <p:nvPicPr>
          <p:cNvPr id="8" name="Picture 7">
            <a:extLst>
              <a:ext uri="{FF2B5EF4-FFF2-40B4-BE49-F238E27FC236}">
                <a16:creationId xmlns:a16="http://schemas.microsoft.com/office/drawing/2014/main" id="{44396B5D-648F-440D-A7F7-3FE2E7C5A80E}"/>
              </a:ext>
            </a:extLst>
          </p:cNvPr>
          <p:cNvPicPr/>
          <p:nvPr/>
        </p:nvPicPr>
        <p:blipFill>
          <a:blip r:embed="rId3"/>
          <a:stretch>
            <a:fillRect/>
          </a:stretch>
        </p:blipFill>
        <p:spPr>
          <a:xfrm>
            <a:off x="5126990" y="2334463"/>
            <a:ext cx="5731510" cy="3596005"/>
          </a:xfrm>
          <a:prstGeom prst="rect">
            <a:avLst/>
          </a:prstGeom>
        </p:spPr>
      </p:pic>
    </p:spTree>
    <p:extLst>
      <p:ext uri="{BB962C8B-B14F-4D97-AF65-F5344CB8AC3E}">
        <p14:creationId xmlns:p14="http://schemas.microsoft.com/office/powerpoint/2010/main" val="2837148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351412" y="1489239"/>
            <a:ext cx="6645922" cy="845224"/>
          </a:xfrm>
        </p:spPr>
        <p:txBody>
          <a:bodyPr>
            <a:normAutofit fontScale="475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Venue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In deriving the Venue data, we take the borough information from the location data and gather the data of venues using Foursquare, of which we had 928 venues, the venues were classified in to six broad categories – Nightlife spot, Food, Shop &amp; Service, Outdoor &amp; Recreation, Travel &amp; Transport and Arts &amp; Entertainment. Plotting the count of each category below</a:t>
            </a:r>
          </a:p>
        </p:txBody>
      </p:sp>
      <p:pic>
        <p:nvPicPr>
          <p:cNvPr id="10" name="Picture 9">
            <a:extLst>
              <a:ext uri="{FF2B5EF4-FFF2-40B4-BE49-F238E27FC236}">
                <a16:creationId xmlns:a16="http://schemas.microsoft.com/office/drawing/2014/main" id="{C8A3E162-7B41-4B41-9F2B-234C89E5C4E4}"/>
              </a:ext>
            </a:extLst>
          </p:cNvPr>
          <p:cNvPicPr/>
          <p:nvPr/>
        </p:nvPicPr>
        <p:blipFill>
          <a:blip r:embed="rId3"/>
          <a:stretch>
            <a:fillRect/>
          </a:stretch>
        </p:blipFill>
        <p:spPr>
          <a:xfrm>
            <a:off x="4925695" y="2619211"/>
            <a:ext cx="5731510" cy="2749550"/>
          </a:xfrm>
          <a:prstGeom prst="rect">
            <a:avLst/>
          </a:prstGeom>
        </p:spPr>
      </p:pic>
    </p:spTree>
    <p:extLst>
      <p:ext uri="{BB962C8B-B14F-4D97-AF65-F5344CB8AC3E}">
        <p14:creationId xmlns:p14="http://schemas.microsoft.com/office/powerpoint/2010/main" val="120241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351412" y="1489239"/>
            <a:ext cx="6645922" cy="845224"/>
          </a:xfrm>
        </p:spPr>
        <p:txBody>
          <a:bodyPr>
            <a:normAutofit fontScale="700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Venue Data – K-means Clustering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Clustering these venues into five clusters using the K-means algorithm and visualizing them on the map we have the following figure below</a:t>
            </a:r>
          </a:p>
        </p:txBody>
      </p:sp>
      <p:pic>
        <p:nvPicPr>
          <p:cNvPr id="8" name="Picture 7">
            <a:extLst>
              <a:ext uri="{FF2B5EF4-FFF2-40B4-BE49-F238E27FC236}">
                <a16:creationId xmlns:a16="http://schemas.microsoft.com/office/drawing/2014/main" id="{372635C2-1748-4940-8ABD-BAA07FE2E226}"/>
              </a:ext>
            </a:extLst>
          </p:cNvPr>
          <p:cNvPicPr/>
          <p:nvPr/>
        </p:nvPicPr>
        <p:blipFill>
          <a:blip r:embed="rId3"/>
          <a:stretch>
            <a:fillRect/>
          </a:stretch>
        </p:blipFill>
        <p:spPr>
          <a:xfrm>
            <a:off x="4644375" y="2426079"/>
            <a:ext cx="5731510" cy="3449320"/>
          </a:xfrm>
          <a:prstGeom prst="rect">
            <a:avLst/>
          </a:prstGeom>
        </p:spPr>
      </p:pic>
    </p:spTree>
    <p:extLst>
      <p:ext uri="{BB962C8B-B14F-4D97-AF65-F5344CB8AC3E}">
        <p14:creationId xmlns:p14="http://schemas.microsoft.com/office/powerpoint/2010/main" val="1321071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351412" y="1489239"/>
            <a:ext cx="6645922" cy="845224"/>
          </a:xfrm>
        </p:spPr>
        <p:txBody>
          <a:bodyPr>
            <a:normAutofit fontScale="85000" lnSpcReduction="1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Venue Data – K-means Clustering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Layering the clusters on the crime data we have the following map below</a:t>
            </a:r>
          </a:p>
        </p:txBody>
      </p:sp>
      <p:pic>
        <p:nvPicPr>
          <p:cNvPr id="10" name="Picture 9">
            <a:extLst>
              <a:ext uri="{FF2B5EF4-FFF2-40B4-BE49-F238E27FC236}">
                <a16:creationId xmlns:a16="http://schemas.microsoft.com/office/drawing/2014/main" id="{DD7B604D-952E-426E-A20E-447D525CB0B4}"/>
              </a:ext>
            </a:extLst>
          </p:cNvPr>
          <p:cNvPicPr/>
          <p:nvPr/>
        </p:nvPicPr>
        <p:blipFill>
          <a:blip r:embed="rId3"/>
          <a:stretch>
            <a:fillRect/>
          </a:stretch>
        </p:blipFill>
        <p:spPr>
          <a:xfrm>
            <a:off x="4569947" y="2399498"/>
            <a:ext cx="5731510" cy="3324225"/>
          </a:xfrm>
          <a:prstGeom prst="rect">
            <a:avLst/>
          </a:prstGeom>
        </p:spPr>
      </p:pic>
    </p:spTree>
    <p:extLst>
      <p:ext uri="{BB962C8B-B14F-4D97-AF65-F5344CB8AC3E}">
        <p14:creationId xmlns:p14="http://schemas.microsoft.com/office/powerpoint/2010/main" val="336782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Results and Discussions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672977" y="2135938"/>
            <a:ext cx="6247233" cy="3535585"/>
          </a:xfrm>
        </p:spPr>
        <p:txBody>
          <a:bodyPr>
            <a:normAutofit fontScale="77500" lnSpcReduction="20000"/>
          </a:bodyPr>
          <a:lstStyle/>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All the venues can be grouped into 5 clusters</a:t>
            </a:r>
          </a:p>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Of all the clusters, Cluster 4 has least number of boroughs (1) and "Outdoor &amp; Recreation" venue category is the most popular among boroughs in Cluster-5</a:t>
            </a:r>
          </a:p>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"Food" venue category is the most popular among boroughs in clusters 1,2 &amp; 3</a:t>
            </a:r>
          </a:p>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Among all the venue categories, "Food" is the most popular category.</a:t>
            </a:r>
          </a:p>
          <a:p>
            <a:pPr marL="342900" lvl="0" indent="-342900">
              <a:lnSpc>
                <a:spcPct val="150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"Outdoor &amp; Recreation" seems to be the second popular venue category followed by "Shop &amp; Service"</a:t>
            </a:r>
          </a:p>
          <a:p>
            <a:pPr marL="342900" lvl="0" indent="-342900">
              <a:lnSpc>
                <a:spcPct val="150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Westminster and Southwark have the highest number of crimes recorded, however when compared to population Westminster and Kensington and Chelsea have the highest per capita ('000)</a:t>
            </a:r>
          </a:p>
        </p:txBody>
      </p:sp>
    </p:spTree>
    <p:extLst>
      <p:ext uri="{BB962C8B-B14F-4D97-AF65-F5344CB8AC3E}">
        <p14:creationId xmlns:p14="http://schemas.microsoft.com/office/powerpoint/2010/main" val="1966464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Conclusion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672977" y="2135938"/>
            <a:ext cx="6247233" cy="3535585"/>
          </a:xfrm>
        </p:spPr>
        <p:txBody>
          <a:bodyPr>
            <a:normAutofit fontScale="77500" lnSpcReduction="20000"/>
          </a:bodyPr>
          <a:lstStyle/>
          <a:p>
            <a:pPr>
              <a:lnSpc>
                <a:spcPct val="150000"/>
              </a:lnSpc>
            </a:pPr>
            <a:r>
              <a:rPr lang="en-GB" sz="1800" dirty="0">
                <a:effectLst/>
                <a:latin typeface="Calibri" panose="020F0502020204030204" pitchFamily="34" charset="0"/>
                <a:ea typeface="Calibri" panose="020F0502020204030204" pitchFamily="34" charset="0"/>
                <a:cs typeface="Times New Roman" panose="02020603050405020304" pitchFamily="18" charset="0"/>
              </a:rPr>
              <a:t>In this Capstone project, we analysed the boroughs in Greater London, this data which contained the population density per borough was sourced from the Office of National Statistics, using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Geopy</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 the Folium library, we were able to retrieve co-ordinate data and visualise this data on a map.</a:t>
            </a:r>
          </a:p>
          <a:p>
            <a:pPr>
              <a:lnSpc>
                <a:spcPct val="150000"/>
              </a:lnSpc>
            </a:pPr>
            <a:r>
              <a:rPr lang="en-GB" sz="1800" dirty="0">
                <a:effectLst/>
                <a:latin typeface="Calibri" panose="020F0502020204030204" pitchFamily="34" charset="0"/>
                <a:ea typeface="Calibri" panose="020F0502020204030204" pitchFamily="34" charset="0"/>
                <a:cs typeface="Times New Roman" panose="02020603050405020304" pitchFamily="18" charset="0"/>
              </a:rPr>
              <a:t>Following this, we analysed the Metropolitan Police Service crime data for the past 24 months to determine which category and borough had the highest number of crimes and using a Choropleth map we visualised this data.</a:t>
            </a:r>
          </a:p>
          <a:p>
            <a:pPr>
              <a:lnSpc>
                <a:spcPct val="150000"/>
              </a:lnSpc>
            </a:pPr>
            <a:r>
              <a:rPr lang="en-GB" sz="1800" dirty="0">
                <a:effectLst/>
                <a:latin typeface="Calibri" panose="020F0502020204030204" pitchFamily="34" charset="0"/>
                <a:ea typeface="Calibri" panose="020F0502020204030204" pitchFamily="34" charset="0"/>
                <a:cs typeface="Times New Roman" panose="02020603050405020304" pitchFamily="18" charset="0"/>
              </a:rPr>
              <a:t>Finally using the Foursquare API, we were able to retrieve details of venues in neighbourhood and divided them into 5 clusters, also plotting them on a map layering with the crime data.</a:t>
            </a:r>
          </a:p>
        </p:txBody>
      </p:sp>
    </p:spTree>
    <p:extLst>
      <p:ext uri="{BB962C8B-B14F-4D97-AF65-F5344CB8AC3E}">
        <p14:creationId xmlns:p14="http://schemas.microsoft.com/office/powerpoint/2010/main" val="20962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3000" b="1" dirty="0">
                <a:effectLst/>
                <a:latin typeface="Calibri" panose="020F0502020204030204" pitchFamily="34" charset="0"/>
                <a:ea typeface="Calibri" panose="020F0502020204030204" pitchFamily="34" charset="0"/>
                <a:cs typeface="Times New Roman" panose="02020603050405020304" pitchFamily="18" charset="0"/>
              </a:rPr>
              <a:t>Introduction</a:t>
            </a:r>
            <a:br>
              <a:rPr lang="en-GB" sz="30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672977" y="2135938"/>
            <a:ext cx="6247233" cy="3535585"/>
          </a:xfrm>
        </p:spPr>
        <p:txBody>
          <a:bodyPr>
            <a:normAutofit/>
          </a:bodyPr>
          <a:lstStyle/>
          <a:p>
            <a:pPr>
              <a:lnSpc>
                <a:spcPct val="90000"/>
              </a:lnSpc>
            </a:pPr>
            <a:r>
              <a:rPr lang="en-GB" sz="1900">
                <a:effectLst/>
                <a:latin typeface="Calibri" panose="020F0502020204030204" pitchFamily="34" charset="0"/>
                <a:ea typeface="Calibri" panose="020F0502020204030204" pitchFamily="34" charset="0"/>
                <a:cs typeface="Times New Roman" panose="02020603050405020304" pitchFamily="18" charset="0"/>
              </a:rPr>
              <a:t>Greater London is categorised as a cosmopolitan city being the home to roughly 8.9 million people</a:t>
            </a:r>
          </a:p>
          <a:p>
            <a:pPr>
              <a:lnSpc>
                <a:spcPct val="90000"/>
              </a:lnSpc>
            </a:pPr>
            <a:r>
              <a:rPr lang="en-GB" sz="1900">
                <a:effectLst/>
                <a:latin typeface="Calibri" panose="020F0502020204030204" pitchFamily="34" charset="0"/>
                <a:ea typeface="Calibri" panose="020F0502020204030204" pitchFamily="34" charset="0"/>
                <a:cs typeface="Times New Roman" panose="02020603050405020304" pitchFamily="18" charset="0"/>
              </a:rPr>
              <a:t>London is also one of the top financial capitals in Europe.</a:t>
            </a:r>
          </a:p>
          <a:p>
            <a:pPr>
              <a:lnSpc>
                <a:spcPct val="90000"/>
              </a:lnSpc>
            </a:pPr>
            <a:r>
              <a:rPr lang="en-GB" sz="1900">
                <a:latin typeface="Calibri" panose="020F0502020204030204" pitchFamily="34" charset="0"/>
                <a:ea typeface="Calibri" panose="020F0502020204030204" pitchFamily="34" charset="0"/>
                <a:cs typeface="Times New Roman" panose="02020603050405020304" pitchFamily="18" charset="0"/>
              </a:rPr>
              <a:t>M</a:t>
            </a:r>
            <a:r>
              <a:rPr lang="en-GB" sz="1900">
                <a:effectLst/>
                <a:latin typeface="Calibri" panose="020F0502020204030204" pitchFamily="34" charset="0"/>
                <a:ea typeface="Calibri" panose="020F0502020204030204" pitchFamily="34" charset="0"/>
                <a:cs typeface="Times New Roman" panose="02020603050405020304" pitchFamily="18" charset="0"/>
              </a:rPr>
              <a:t>ade up of 33 boroughs each having its own distinct characteristics.</a:t>
            </a:r>
          </a:p>
          <a:p>
            <a:pPr>
              <a:lnSpc>
                <a:spcPct val="90000"/>
              </a:lnSpc>
            </a:pPr>
            <a:r>
              <a:rPr lang="en-GB" sz="1900">
                <a:effectLst/>
                <a:latin typeface="Calibri" panose="020F0502020204030204" pitchFamily="34" charset="0"/>
                <a:ea typeface="Calibri" panose="020F0502020204030204" pitchFamily="34" charset="0"/>
                <a:cs typeface="Times New Roman" panose="02020603050405020304" pitchFamily="18" charset="0"/>
              </a:rPr>
              <a:t>Choosing a location within Greater London boroughs to setup shop or to reside can be extremely difficult objective to achieve, however with the help of population data, crime data and location data from Foursquare, we will aid you in making a well-informed decision.</a:t>
            </a:r>
          </a:p>
          <a:p>
            <a:pPr>
              <a:lnSpc>
                <a:spcPct val="90000"/>
              </a:lnSpc>
            </a:pPr>
            <a:endParaRPr lang="en-GB" sz="1900"/>
          </a:p>
        </p:txBody>
      </p:sp>
    </p:spTree>
    <p:extLst>
      <p:ext uri="{BB962C8B-B14F-4D97-AF65-F5344CB8AC3E}">
        <p14:creationId xmlns:p14="http://schemas.microsoft.com/office/powerpoint/2010/main" val="4042000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Business Problem</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672977" y="2135938"/>
            <a:ext cx="6247233" cy="3535585"/>
          </a:xfrm>
        </p:spPr>
        <p:txBody>
          <a:bodyPr>
            <a:normAutofit/>
          </a:bodyPr>
          <a:lstStyle/>
          <a:p>
            <a:pPr marL="0" indent="0">
              <a:lnSpc>
                <a:spcPct val="90000"/>
              </a:lnSpc>
              <a:buNone/>
            </a:pP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In Greater London, which borough would be a better place to start up a business or live in?</a:t>
            </a:r>
          </a:p>
          <a:p>
            <a:pPr marL="0" indent="0">
              <a:lnSpc>
                <a:spcPct val="90000"/>
              </a:lnSpc>
              <a:buNone/>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By using data science methodology and machine learning techniques like K-Means Clustering the objective of this capstone project is to analyse gathered data and select the best borough in the Greater London which aims to provide an answer to the above question highlighted.</a:t>
            </a:r>
          </a:p>
          <a:p>
            <a:pPr marL="0" indent="0">
              <a:lnSpc>
                <a:spcPct val="90000"/>
              </a:lnSpc>
              <a:buNone/>
            </a:pPr>
            <a:endParaRPr lang="en-GB" sz="1900" dirty="0"/>
          </a:p>
        </p:txBody>
      </p:sp>
    </p:spTree>
    <p:extLst>
      <p:ext uri="{BB962C8B-B14F-4D97-AF65-F5344CB8AC3E}">
        <p14:creationId xmlns:p14="http://schemas.microsoft.com/office/powerpoint/2010/main" val="1170273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Target Audience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672977" y="2135938"/>
            <a:ext cx="6247233" cy="3535585"/>
          </a:xfrm>
        </p:spPr>
        <p:txBody>
          <a:bodyPr>
            <a:normAutofit/>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Entrepreneurs set out to either start a business or expand their existing business in the Greater London</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Persons planning to move to Greater London and looking for the perfect location that will meet their expectations</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Upcoming data scientists that would like to have an insight to some of the most used techniques to obtain data, analyse it and finally, tell a story out of it.</a:t>
            </a:r>
          </a:p>
        </p:txBody>
      </p:sp>
    </p:spTree>
    <p:extLst>
      <p:ext uri="{BB962C8B-B14F-4D97-AF65-F5344CB8AC3E}">
        <p14:creationId xmlns:p14="http://schemas.microsoft.com/office/powerpoint/2010/main" val="3946911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Data Description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672977" y="2135938"/>
            <a:ext cx="6247233" cy="3535585"/>
          </a:xfrm>
        </p:spPr>
        <p:txBody>
          <a:bodyPr>
            <a:normAutofit fontScale="62500" lnSpcReduction="20000"/>
          </a:bodyPr>
          <a:lstStyle/>
          <a:p>
            <a:pPr marL="0" lvl="0" indent="0">
              <a:lnSpc>
                <a:spcPct val="107000"/>
              </a:lnSpc>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Population / Location Data</a:t>
            </a:r>
          </a:p>
          <a:p>
            <a:pPr marL="228600">
              <a:lnSpc>
                <a:spcPct val="107000"/>
              </a:lnSpc>
            </a:pPr>
            <a:r>
              <a:rPr lang="en-GB" sz="1800" dirty="0">
                <a:effectLst/>
                <a:latin typeface="Calibri" panose="020F0502020204030204" pitchFamily="34" charset="0"/>
                <a:ea typeface="Calibri" panose="020F0502020204030204" pitchFamily="34" charset="0"/>
                <a:cs typeface="Times New Roman" panose="02020603050405020304" pitchFamily="18" charset="0"/>
              </a:rPr>
              <a:t>We get population data for Greater London, this data shows the 2019 estimates from the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National Office of Statistics</a:t>
            </a:r>
            <a:r>
              <a:rPr lang="en-GB" sz="1800" dirty="0">
                <a:effectLst/>
                <a:latin typeface="Calibri" panose="020F0502020204030204" pitchFamily="34" charset="0"/>
                <a:ea typeface="Calibri" panose="020F0502020204030204" pitchFamily="34" charset="0"/>
                <a:cs typeface="Times New Roman" panose="02020603050405020304" pitchFamily="18" charset="0"/>
              </a:rPr>
              <a:t> It contains population information for the United Kingdom broken down by age, this data is filtered to show the London 33 boroughs.</a:t>
            </a:r>
          </a:p>
          <a:p>
            <a:pPr marL="228600">
              <a:lnSpc>
                <a:spcPct val="107000"/>
              </a:lnSpc>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geolocation data we use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Geopy</a:t>
            </a:r>
            <a:r>
              <a:rPr lang="en-GB" sz="1800" dirty="0">
                <a:effectLst/>
                <a:latin typeface="Calibri" panose="020F0502020204030204" pitchFamily="34" charset="0"/>
                <a:ea typeface="Calibri" panose="020F0502020204030204" pitchFamily="34" charset="0"/>
                <a:cs typeface="Times New Roman" panose="02020603050405020304" pitchFamily="18" charset="0"/>
              </a:rPr>
              <a:t> package in python to derive the co-ordinate data for the listed 33 boroughs. </a:t>
            </a:r>
          </a:p>
          <a:p>
            <a:pPr marL="0" lvl="0" indent="0">
              <a:lnSpc>
                <a:spcPct val="107000"/>
              </a:lnSpc>
              <a:buNone/>
            </a:pP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Venues Data – leveraging on the Foursquare API</a:t>
            </a:r>
          </a:p>
          <a:p>
            <a:pPr marL="228600">
              <a:lnSpc>
                <a:spcPct val="107000"/>
              </a:lnSpc>
            </a:pPr>
            <a:r>
              <a:rPr lang="en-GB" sz="1800" dirty="0">
                <a:effectLst/>
                <a:latin typeface="Calibri" panose="020F0502020204030204" pitchFamily="34" charset="0"/>
                <a:ea typeface="Calibri" panose="020F0502020204030204" pitchFamily="34" charset="0"/>
                <a:cs typeface="Times New Roman" panose="02020603050405020304" pitchFamily="18" charset="0"/>
              </a:rPr>
              <a:t>Foursquare API provides point of interest information and geolocation based on coordinates provided, we will use this API to get relevant venue location information for Greater London.</a:t>
            </a:r>
          </a:p>
          <a:p>
            <a:pPr marL="0" lvl="0" indent="0">
              <a:lnSpc>
                <a:spcPct val="107000"/>
              </a:lnSpc>
              <a:buNone/>
            </a:pPr>
            <a:endParaRPr lang="en-GB" sz="1800" b="1"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Crime Data</a:t>
            </a:r>
          </a:p>
          <a:p>
            <a:pPr marL="228600">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Criminal activity for each borough will be analysed using Recorded Crime: Geographic Breakdown for Greater London - MPS Borough Level Crime (most recent 24 months) from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London Data Store</a:t>
            </a:r>
            <a:r>
              <a:rPr lang="en-GB" sz="1800" dirty="0">
                <a:effectLst/>
                <a:latin typeface="Calibri" panose="020F0502020204030204" pitchFamily="34" charset="0"/>
                <a:ea typeface="Calibri" panose="020F0502020204030204" pitchFamily="34" charset="0"/>
                <a:cs typeface="Times New Roman" panose="02020603050405020304" pitchFamily="18" charset="0"/>
              </a:rPr>
              <a:t>. It contains information about the number of crimes at borough levels of London per month, according to crime type from the Metropolitan Police Service.</a:t>
            </a:r>
          </a:p>
        </p:txBody>
      </p:sp>
    </p:spTree>
    <p:extLst>
      <p:ext uri="{BB962C8B-B14F-4D97-AF65-F5344CB8AC3E}">
        <p14:creationId xmlns:p14="http://schemas.microsoft.com/office/powerpoint/2010/main" val="931993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258815" y="1587461"/>
            <a:ext cx="6645922" cy="845224"/>
          </a:xfrm>
        </p:spPr>
        <p:txBody>
          <a:bodyPr>
            <a:normAutofit fontScale="700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Location and Population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Examining the population data, we see that the borough with the highest population is Barnet while the least populated borough is the City of London</a:t>
            </a:r>
          </a:p>
        </p:txBody>
      </p:sp>
      <p:pic>
        <p:nvPicPr>
          <p:cNvPr id="7" name="Picture 6">
            <a:extLst>
              <a:ext uri="{FF2B5EF4-FFF2-40B4-BE49-F238E27FC236}">
                <a16:creationId xmlns:a16="http://schemas.microsoft.com/office/drawing/2014/main" id="{DC1955E9-CC18-403E-A49B-E3959CCD5CB5}"/>
              </a:ext>
            </a:extLst>
          </p:cNvPr>
          <p:cNvPicPr/>
          <p:nvPr/>
        </p:nvPicPr>
        <p:blipFill>
          <a:blip r:embed="rId3"/>
          <a:stretch>
            <a:fillRect/>
          </a:stretch>
        </p:blipFill>
        <p:spPr>
          <a:xfrm>
            <a:off x="4944745" y="2432685"/>
            <a:ext cx="5731510" cy="3739515"/>
          </a:xfrm>
          <a:prstGeom prst="rect">
            <a:avLst/>
          </a:prstGeom>
        </p:spPr>
      </p:pic>
    </p:spTree>
    <p:extLst>
      <p:ext uri="{BB962C8B-B14F-4D97-AF65-F5344CB8AC3E}">
        <p14:creationId xmlns:p14="http://schemas.microsoft.com/office/powerpoint/2010/main" val="44154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258815" y="1587461"/>
            <a:ext cx="6645922" cy="845224"/>
          </a:xfrm>
        </p:spPr>
        <p:txBody>
          <a:bodyPr>
            <a:normAutofit fontScale="700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Location and Population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Using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Geopy</a:t>
            </a:r>
            <a:r>
              <a:rPr lang="en-GB" sz="1800" dirty="0">
                <a:effectLst/>
                <a:latin typeface="Calibri" panose="020F0502020204030204" pitchFamily="34" charset="0"/>
                <a:ea typeface="Calibri" panose="020F0502020204030204" pitchFamily="34" charset="0"/>
                <a:cs typeface="Times New Roman" panose="02020603050405020304" pitchFamily="18" charset="0"/>
              </a:rPr>
              <a:t> library we were also able to get the co-ordinates for the boroughs and plot them on a map using the Folium Geospatial visualization library.</a:t>
            </a:r>
          </a:p>
        </p:txBody>
      </p:sp>
      <p:pic>
        <p:nvPicPr>
          <p:cNvPr id="8" name="Picture 7">
            <a:extLst>
              <a:ext uri="{FF2B5EF4-FFF2-40B4-BE49-F238E27FC236}">
                <a16:creationId xmlns:a16="http://schemas.microsoft.com/office/drawing/2014/main" id="{C0A5AF73-A7F9-448F-B3A9-AE004337C994}"/>
              </a:ext>
            </a:extLst>
          </p:cNvPr>
          <p:cNvPicPr/>
          <p:nvPr/>
        </p:nvPicPr>
        <p:blipFill>
          <a:blip r:embed="rId3"/>
          <a:stretch>
            <a:fillRect/>
          </a:stretch>
        </p:blipFill>
        <p:spPr>
          <a:xfrm>
            <a:off x="4762500" y="2432685"/>
            <a:ext cx="5731510" cy="3426460"/>
          </a:xfrm>
          <a:prstGeom prst="rect">
            <a:avLst/>
          </a:prstGeom>
        </p:spPr>
      </p:pic>
    </p:spTree>
    <p:extLst>
      <p:ext uri="{BB962C8B-B14F-4D97-AF65-F5344CB8AC3E}">
        <p14:creationId xmlns:p14="http://schemas.microsoft.com/office/powerpoint/2010/main" val="2412508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258815" y="1587461"/>
            <a:ext cx="6645922" cy="845224"/>
          </a:xfrm>
        </p:spPr>
        <p:txBody>
          <a:bodyPr>
            <a:normAutofit fontScale="625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Crime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Examining the crime data, we can see the most committed crime is Violence against the person followed by theft and vehicle offences and the least committed crime is possession of weapons</a:t>
            </a:r>
          </a:p>
        </p:txBody>
      </p:sp>
      <p:pic>
        <p:nvPicPr>
          <p:cNvPr id="10" name="Picture 9">
            <a:extLst>
              <a:ext uri="{FF2B5EF4-FFF2-40B4-BE49-F238E27FC236}">
                <a16:creationId xmlns:a16="http://schemas.microsoft.com/office/drawing/2014/main" id="{EF6491CB-A6BF-4960-BFFC-68DCF3286535}"/>
              </a:ext>
            </a:extLst>
          </p:cNvPr>
          <p:cNvPicPr/>
          <p:nvPr/>
        </p:nvPicPr>
        <p:blipFill>
          <a:blip r:embed="rId3"/>
          <a:stretch>
            <a:fillRect/>
          </a:stretch>
        </p:blipFill>
        <p:spPr>
          <a:xfrm>
            <a:off x="4944745" y="2437580"/>
            <a:ext cx="5731510" cy="3423285"/>
          </a:xfrm>
          <a:prstGeom prst="rect">
            <a:avLst/>
          </a:prstGeom>
        </p:spPr>
      </p:pic>
    </p:spTree>
    <p:extLst>
      <p:ext uri="{BB962C8B-B14F-4D97-AF65-F5344CB8AC3E}">
        <p14:creationId xmlns:p14="http://schemas.microsoft.com/office/powerpoint/2010/main" val="241108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8C49A-A652-4C82-BB35-B5B909E630FC}"/>
              </a:ext>
            </a:extLst>
          </p:cNvPr>
          <p:cNvSpPr>
            <a:spLocks noGrp="1"/>
          </p:cNvSpPr>
          <p:nvPr>
            <p:ph type="title"/>
          </p:nvPr>
        </p:nvSpPr>
        <p:spPr>
          <a:xfrm>
            <a:off x="4762500" y="942449"/>
            <a:ext cx="6096000" cy="936840"/>
          </a:xfrm>
        </p:spPr>
        <p:txBody>
          <a:bodyPr>
            <a:normAutofit/>
          </a:bodyPr>
          <a:lstStyle/>
          <a:p>
            <a:pPr algn="ctr"/>
            <a:r>
              <a:rPr lang="en-GB"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3000" dirty="0"/>
          </a:p>
        </p:txBody>
      </p:sp>
      <p:pic>
        <p:nvPicPr>
          <p:cNvPr id="4" name="Picture 3">
            <a:extLst>
              <a:ext uri="{FF2B5EF4-FFF2-40B4-BE49-F238E27FC236}">
                <a16:creationId xmlns:a16="http://schemas.microsoft.com/office/drawing/2014/main" id="{E94D3CDD-0573-4171-A9D4-E0525969E9A8}"/>
              </a:ext>
            </a:extLst>
          </p:cNvPr>
          <p:cNvPicPr>
            <a:picLocks noChangeAspect="1"/>
          </p:cNvPicPr>
          <p:nvPr/>
        </p:nvPicPr>
        <p:blipFill rotWithShape="1">
          <a:blip r:embed="rId2"/>
          <a:srcRect l="28999" r="37997" b="-1"/>
          <a:stretch/>
        </p:blipFill>
        <p:spPr>
          <a:xfrm>
            <a:off x="1" y="10"/>
            <a:ext cx="3390899" cy="6857990"/>
          </a:xfrm>
          <a:prstGeom prst="rect">
            <a:avLst/>
          </a:prstGeom>
        </p:spPr>
      </p:pic>
      <p:sp>
        <p:nvSpPr>
          <p:cNvPr id="3" name="Content Placeholder 2">
            <a:extLst>
              <a:ext uri="{FF2B5EF4-FFF2-40B4-BE49-F238E27FC236}">
                <a16:creationId xmlns:a16="http://schemas.microsoft.com/office/drawing/2014/main" id="{68A90443-4410-4660-BCFE-5D822AACF494}"/>
              </a:ext>
            </a:extLst>
          </p:cNvPr>
          <p:cNvSpPr>
            <a:spLocks noGrp="1"/>
          </p:cNvSpPr>
          <p:nvPr>
            <p:ph idx="1"/>
          </p:nvPr>
        </p:nvSpPr>
        <p:spPr>
          <a:xfrm>
            <a:off x="4351412" y="1489239"/>
            <a:ext cx="6645922" cy="845224"/>
          </a:xfrm>
        </p:spPr>
        <p:txBody>
          <a:bodyPr>
            <a:normAutofit fontScale="62500" lnSpcReduction="20000"/>
          </a:bodyPr>
          <a:lstStyle/>
          <a:p>
            <a:pPr marL="0" indent="0">
              <a:lnSpc>
                <a:spcPct val="107000"/>
              </a:lnSpc>
              <a:spcAft>
                <a:spcPts val="800"/>
              </a:spcAft>
              <a:buNone/>
            </a:pPr>
            <a:r>
              <a:rPr lang="en-GB" sz="1800" b="1" dirty="0">
                <a:effectLst/>
                <a:latin typeface="Calibri" panose="020F0502020204030204" pitchFamily="34" charset="0"/>
                <a:ea typeface="Calibri" panose="020F0502020204030204" pitchFamily="34" charset="0"/>
                <a:cs typeface="Times New Roman" panose="02020603050405020304" pitchFamily="18" charset="0"/>
              </a:rPr>
              <a:t>Crime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Looking at where these crimes where committed we can see that Westminster and Southwark are the boroughs ranking the highest committed crimes while Kingston upon Thames has the least reported cases.</a:t>
            </a:r>
          </a:p>
        </p:txBody>
      </p:sp>
      <p:pic>
        <p:nvPicPr>
          <p:cNvPr id="8" name="Picture 7">
            <a:extLst>
              <a:ext uri="{FF2B5EF4-FFF2-40B4-BE49-F238E27FC236}">
                <a16:creationId xmlns:a16="http://schemas.microsoft.com/office/drawing/2014/main" id="{D9DCB7D7-DA51-40F5-8672-4B7AAF269F37}"/>
              </a:ext>
            </a:extLst>
          </p:cNvPr>
          <p:cNvPicPr/>
          <p:nvPr/>
        </p:nvPicPr>
        <p:blipFill>
          <a:blip r:embed="rId3"/>
          <a:stretch>
            <a:fillRect/>
          </a:stretch>
        </p:blipFill>
        <p:spPr>
          <a:xfrm>
            <a:off x="5173227" y="2344037"/>
            <a:ext cx="5731510" cy="3712845"/>
          </a:xfrm>
          <a:prstGeom prst="rect">
            <a:avLst/>
          </a:prstGeom>
        </p:spPr>
      </p:pic>
    </p:spTree>
    <p:extLst>
      <p:ext uri="{BB962C8B-B14F-4D97-AF65-F5344CB8AC3E}">
        <p14:creationId xmlns:p14="http://schemas.microsoft.com/office/powerpoint/2010/main" val="1060719577"/>
      </p:ext>
    </p:extLst>
  </p:cSld>
  <p:clrMapOvr>
    <a:masterClrMapping/>
  </p:clrMapOvr>
</p:sld>
</file>

<file path=ppt/theme/theme1.xml><?xml version="1.0" encoding="utf-8"?>
<a:theme xmlns:a="http://schemas.openxmlformats.org/drawingml/2006/main" name="ClassicFrameVTI">
  <a:themeElements>
    <a:clrScheme name="AnalogousFromLightSeed_2SEEDS">
      <a:dk1>
        <a:srgbClr val="000000"/>
      </a:dk1>
      <a:lt1>
        <a:srgbClr val="FFFFFF"/>
      </a:lt1>
      <a:dk2>
        <a:srgbClr val="243341"/>
      </a:dk2>
      <a:lt2>
        <a:srgbClr val="E2E3E8"/>
      </a:lt2>
      <a:accent1>
        <a:srgbClr val="ADA176"/>
      </a:accent1>
      <a:accent2>
        <a:srgbClr val="BE9A86"/>
      </a:accent2>
      <a:accent3>
        <a:srgbClr val="9DA57D"/>
      </a:accent3>
      <a:accent4>
        <a:srgbClr val="75A8AC"/>
      </a:accent4>
      <a:accent5>
        <a:srgbClr val="88A4BF"/>
      </a:accent5>
      <a:accent6>
        <a:srgbClr val="7F85BA"/>
      </a:accent6>
      <a:hlink>
        <a:srgbClr val="6979AE"/>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29</TotalTime>
  <Words>1066</Words>
  <Application>Microsoft Office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Gill Sans MT</vt:lpstr>
      <vt:lpstr>Goudy Old Style</vt:lpstr>
      <vt:lpstr>Symbol</vt:lpstr>
      <vt:lpstr>ClassicFrameVTI</vt:lpstr>
      <vt:lpstr>The Greater London Borough Analysis </vt:lpstr>
      <vt:lpstr>Introduction </vt:lpstr>
      <vt:lpstr>Business Problem</vt:lpstr>
      <vt:lpstr>Target Audience</vt:lpstr>
      <vt:lpstr>Data Description </vt:lpstr>
      <vt:lpstr>Methodology </vt:lpstr>
      <vt:lpstr>Methodology </vt:lpstr>
      <vt:lpstr>Methodology </vt:lpstr>
      <vt:lpstr>Methodology </vt:lpstr>
      <vt:lpstr>Methodology </vt:lpstr>
      <vt:lpstr>Methodology </vt:lpstr>
      <vt:lpstr>Methodology </vt:lpstr>
      <vt:lpstr>Methodology </vt:lpstr>
      <vt:lpstr>Methodology </vt:lpstr>
      <vt:lpstr>Methodology </vt:lpstr>
      <vt:lpstr>Methodology </vt:lpstr>
      <vt:lpstr>Results and Discussions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Greater London Borough Analysis </dc:title>
  <dc:creator>Egejuru, Enyinna</dc:creator>
  <cp:lastModifiedBy>Egejuru, Enyinna</cp:lastModifiedBy>
  <cp:revision>4</cp:revision>
  <dcterms:created xsi:type="dcterms:W3CDTF">2020-12-10T22:15:29Z</dcterms:created>
  <dcterms:modified xsi:type="dcterms:W3CDTF">2020-12-10T22:45:12Z</dcterms:modified>
</cp:coreProperties>
</file>